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73" r:id="rId3"/>
    <p:sldId id="284" r:id="rId4"/>
    <p:sldId id="275" r:id="rId5"/>
    <p:sldId id="277" r:id="rId6"/>
    <p:sldId id="276" r:id="rId7"/>
    <p:sldId id="279" r:id="rId8"/>
    <p:sldId id="278" r:id="rId9"/>
    <p:sldId id="280" r:id="rId10"/>
    <p:sldId id="285" r:id="rId11"/>
    <p:sldId id="291" r:id="rId12"/>
    <p:sldId id="286" r:id="rId13"/>
    <p:sldId id="287" r:id="rId14"/>
    <p:sldId id="288" r:id="rId15"/>
    <p:sldId id="289" r:id="rId16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84"/>
            <p14:sldId id="275"/>
            <p14:sldId id="277"/>
            <p14:sldId id="276"/>
            <p14:sldId id="279"/>
            <p14:sldId id="278"/>
            <p14:sldId id="280"/>
            <p14:sldId id="285"/>
            <p14:sldId id="291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20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71" autoAdjust="0"/>
    <p:restoredTop sz="94675" autoAdjust="0"/>
  </p:normalViewPr>
  <p:slideViewPr>
    <p:cSldViewPr snapToGrid="0">
      <p:cViewPr varScale="1">
        <p:scale>
          <a:sx n="34" d="100"/>
          <a:sy n="34" d="100"/>
        </p:scale>
        <p:origin x="648" y="48"/>
      </p:cViewPr>
      <p:guideLst>
        <p:guide orient="horz" pos="920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32" y="-78"/>
      </p:cViewPr>
      <p:guideLst>
        <p:guide orient="horz" pos="2905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8" cy="4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t" anchorCtr="0" compatLnSpc="1">
            <a:prstTxWarp prst="textNoShape">
              <a:avLst/>
            </a:prstTxWarp>
          </a:bodyPr>
          <a:lstStyle>
            <a:lvl1pPr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962" y="0"/>
            <a:ext cx="3035088" cy="4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t" anchorCtr="0" compatLnSpc="1">
            <a:prstTxWarp prst="textNoShape">
              <a:avLst/>
            </a:prstTxWarp>
          </a:bodyPr>
          <a:lstStyle>
            <a:lvl1pPr algn="r"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893"/>
            <a:ext cx="3035088" cy="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b" anchorCtr="0" compatLnSpc="1">
            <a:prstTxWarp prst="textNoShape">
              <a:avLst/>
            </a:prstTxWarp>
          </a:bodyPr>
          <a:lstStyle>
            <a:lvl1pPr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962" y="8761893"/>
            <a:ext cx="3035088" cy="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b" anchorCtr="0" compatLnSpc="1">
            <a:prstTxWarp prst="textNoShape">
              <a:avLst/>
            </a:prstTxWarp>
          </a:bodyPr>
          <a:lstStyle>
            <a:lvl1pPr algn="r"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8" cy="4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t" anchorCtr="0" compatLnSpc="1">
            <a:prstTxWarp prst="textNoShape">
              <a:avLst/>
            </a:prstTxWarp>
          </a:bodyPr>
          <a:lstStyle>
            <a:lvl1pPr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962" y="0"/>
            <a:ext cx="3035088" cy="4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t" anchorCtr="0" compatLnSpc="1">
            <a:prstTxWarp prst="textNoShape">
              <a:avLst/>
            </a:prstTxWarp>
          </a:bodyPr>
          <a:lstStyle>
            <a:lvl1pPr algn="r"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874" y="4381735"/>
            <a:ext cx="5136303" cy="41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893"/>
            <a:ext cx="3035088" cy="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b" anchorCtr="0" compatLnSpc="1">
            <a:prstTxWarp prst="textNoShape">
              <a:avLst/>
            </a:prstTxWarp>
          </a:bodyPr>
          <a:lstStyle>
            <a:lvl1pPr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962" y="8761893"/>
            <a:ext cx="3035088" cy="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4" tIns="45287" rIns="90574" bIns="45287" numCol="1" anchor="b" anchorCtr="0" compatLnSpc="1">
            <a:prstTxWarp prst="textNoShape">
              <a:avLst/>
            </a:prstTxWarp>
          </a:bodyPr>
          <a:lstStyle>
            <a:lvl1pPr algn="r" defTabSz="906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Presented to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248400"/>
            <a:ext cx="4554235" cy="4572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FY14 GA Safety Performance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8D3ABA1-EA94-43C0-B992-7CBCC3114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163" y="6248400"/>
            <a:ext cx="46717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163" y="6248400"/>
            <a:ext cx="46717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38163" y="1460500"/>
            <a:ext cx="4983162" cy="13954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 </a:t>
            </a:r>
            <a:r>
              <a:rPr lang="en-US" dirty="0">
                <a:solidFill>
                  <a:schemeClr val="bg1"/>
                </a:solidFill>
              </a:rPr>
              <a:t>Safety </a:t>
            </a:r>
            <a:r>
              <a:rPr lang="en-US" dirty="0" smtClean="0">
                <a:solidFill>
                  <a:schemeClr val="bg1"/>
                </a:solidFill>
              </a:rPr>
              <a:t>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38163" y="2752993"/>
            <a:ext cx="4951412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Final FY17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GA Summit 2017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 bwMode="auto">
          <a:xfrm>
            <a:off x="7794170" y="4748626"/>
            <a:ext cx="522516" cy="49348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69197" y="5242112"/>
            <a:ext cx="986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Link to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Definitions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35" y="234520"/>
            <a:ext cx="4737003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0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1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38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79882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Comments or Question?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57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650" y="2579688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055CB-18AC-4AE9-908A-B92A230F5D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92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Aircraft Definitions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5772" y="1072697"/>
            <a:ext cx="8563428" cy="4892674"/>
          </a:xfrm>
        </p:spPr>
        <p:txBody>
          <a:bodyPr/>
          <a:lstStyle/>
          <a:p>
            <a:pPr lvl="0"/>
            <a:r>
              <a:rPr lang="en-US" sz="1800" dirty="0"/>
              <a:t>Amateur-built, kit-built</a:t>
            </a:r>
          </a:p>
          <a:p>
            <a:pPr lvl="0"/>
            <a:r>
              <a:rPr lang="en-US" sz="1800" dirty="0"/>
              <a:t>Experimental-light-sport aircraft</a:t>
            </a:r>
          </a:p>
          <a:p>
            <a:pPr lvl="0"/>
            <a:r>
              <a:rPr lang="en-US" sz="1800" dirty="0"/>
              <a:t>Air racing</a:t>
            </a:r>
            <a:r>
              <a:rPr lang="en-US" sz="1800" b="0" dirty="0"/>
              <a:t>:  to operate an aircraft in air races, practice for air races, and to fly to and from racing events.</a:t>
            </a:r>
          </a:p>
          <a:p>
            <a:pPr lvl="0"/>
            <a:r>
              <a:rPr lang="en-US" sz="1800" dirty="0"/>
              <a:t>Exhibition:</a:t>
            </a:r>
            <a:r>
              <a:rPr lang="en-US" sz="1800" b="0" dirty="0"/>
              <a:t>  to exhibit an aircraft’s flight capabilities, performance, or unusual characteristics for air shows, motion pictures, television, and similar productions, and for the maintenance of exhibition flight proficiency.</a:t>
            </a:r>
          </a:p>
          <a:p>
            <a:pPr lvl="0"/>
            <a:r>
              <a:rPr lang="en-US" sz="1800" dirty="0"/>
              <a:t>Research and development</a:t>
            </a:r>
            <a:r>
              <a:rPr lang="en-US" sz="1800" b="0" dirty="0"/>
              <a:t>:  to conduct aircraft operations as a matter of research or to determine if an idea warrants further development.  Typical uses for this certificate include new equipment installations, operating techniques, or new uses for aircraft.</a:t>
            </a:r>
          </a:p>
          <a:p>
            <a:pPr lvl="0"/>
            <a:r>
              <a:rPr lang="en-US" sz="1800" dirty="0"/>
              <a:t>Market surveys</a:t>
            </a:r>
            <a:r>
              <a:rPr lang="en-US" sz="1800" b="0" dirty="0"/>
              <a:t>:  to conduct market surveys, sales demonstrations, and customer crew training for U.S. manufacturers of aircraft or engines.</a:t>
            </a:r>
          </a:p>
          <a:p>
            <a:pPr lvl="0"/>
            <a:r>
              <a:rPr lang="en-US" sz="1800" dirty="0"/>
              <a:t>Showing compliance with regulations</a:t>
            </a:r>
            <a:r>
              <a:rPr lang="en-US" sz="1800" b="0" dirty="0"/>
              <a:t>:  to show compliance to the airworthiness regulations when an applicant has revised the type certificate design data or has applied for a supplemental type certificate or field approval.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977E13-9697-4094-A321-3FC54055B19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 bwMode="auto">
          <a:xfrm>
            <a:off x="7750629" y="1001486"/>
            <a:ext cx="827314" cy="638628"/>
          </a:xfrm>
          <a:prstGeom prst="actionButtonBackPrevio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 bwMode="auto">
          <a:xfrm>
            <a:off x="7108371" y="1091293"/>
            <a:ext cx="544285" cy="459014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652656" y="1182300"/>
            <a:ext cx="1146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Return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14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GA Safety Performance Metrics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460500"/>
            <a:ext cx="8050213" cy="439102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N-registered aircraft only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Overall GA Fatal Accidents per 100,000 </a:t>
            </a:r>
            <a:r>
              <a:rPr lang="en-US" dirty="0" err="1">
                <a:solidFill>
                  <a:srgbClr val="000000"/>
                </a:solidFill>
              </a:rPr>
              <a:t>hrs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Everything not </a:t>
            </a:r>
            <a:r>
              <a:rPr lang="en-US" sz="2200" dirty="0" smtClean="0">
                <a:solidFill>
                  <a:srgbClr val="000000"/>
                </a:solidFill>
              </a:rPr>
              <a:t>121, </a:t>
            </a:r>
            <a:r>
              <a:rPr lang="en-US" sz="2200" dirty="0">
                <a:solidFill>
                  <a:srgbClr val="000000"/>
                </a:solidFill>
              </a:rPr>
              <a:t>or </a:t>
            </a:r>
            <a:r>
              <a:rPr lang="en-US" sz="2200" dirty="0" smtClean="0">
                <a:solidFill>
                  <a:srgbClr val="000000"/>
                </a:solidFill>
              </a:rPr>
              <a:t>Scheduled Part 135 (commuter)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Alaska Fatal and Serious Injury Accidents per 100,000 </a:t>
            </a:r>
            <a:r>
              <a:rPr lang="en-US" dirty="0" smtClean="0">
                <a:solidFill>
                  <a:srgbClr val="000000"/>
                </a:solidFill>
              </a:rPr>
              <a:t>hours </a:t>
            </a:r>
            <a:r>
              <a:rPr lang="en-US" dirty="0">
                <a:solidFill>
                  <a:srgbClr val="000000"/>
                </a:solidFill>
              </a:rPr>
              <a:t>(Internal)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Everything not 121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smtClean="0">
                <a:solidFill>
                  <a:srgbClr val="000000"/>
                </a:solidFill>
              </a:rPr>
              <a:t>but includes </a:t>
            </a:r>
            <a:r>
              <a:rPr lang="en-US" dirty="0" smtClean="0">
                <a:solidFill>
                  <a:srgbClr val="000000"/>
                </a:solidFill>
              </a:rPr>
              <a:t>all Part 135 (both scheduled and non-scheduled)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Experimental Aircraft Fatal Accidents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43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9" y="0"/>
            <a:ext cx="8380728" cy="5929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42" y="1115692"/>
            <a:ext cx="4027561" cy="3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6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73" y="37142"/>
            <a:ext cx="4838137" cy="59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4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7" y="0"/>
            <a:ext cx="889466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97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31" y="0"/>
            <a:ext cx="5212326" cy="58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9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0"/>
            <a:ext cx="9144000" cy="63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05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7" y="0"/>
            <a:ext cx="8891206" cy="60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6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139" y="-1"/>
            <a:ext cx="4883690" cy="59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01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</TotalTime>
  <Words>100</Words>
  <Application>Microsoft Office PowerPoint</Application>
  <PresentationFormat>On-screen Show (4:3)</PresentationFormat>
  <Paragraphs>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1_Custom Design</vt:lpstr>
      <vt:lpstr>2_Custom Design</vt:lpstr>
      <vt:lpstr>GA Safety Performance</vt:lpstr>
      <vt:lpstr>GA Safety Performance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or Question?</vt:lpstr>
      <vt:lpstr>Backup Slides</vt:lpstr>
      <vt:lpstr>Experimental Aircraft Definitions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Fraser, Kathryn (FAA)</cp:lastModifiedBy>
  <cp:revision>194</cp:revision>
  <cp:lastPrinted>2016-01-07T12:04:06Z</cp:lastPrinted>
  <dcterms:created xsi:type="dcterms:W3CDTF">2005-01-28T20:32:53Z</dcterms:created>
  <dcterms:modified xsi:type="dcterms:W3CDTF">2017-10-24T12:48:35Z</dcterms:modified>
</cp:coreProperties>
</file>